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6"/>
  </p:notesMasterIdLst>
  <p:sldIdLst>
    <p:sldId id="859" r:id="rId2"/>
    <p:sldId id="1238" r:id="rId3"/>
    <p:sldId id="1242" r:id="rId4"/>
    <p:sldId id="1244" r:id="rId5"/>
    <p:sldId id="1246" r:id="rId6"/>
    <p:sldId id="1269" r:id="rId7"/>
    <p:sldId id="1270" r:id="rId8"/>
    <p:sldId id="1271" r:id="rId9"/>
    <p:sldId id="1239" r:id="rId10"/>
    <p:sldId id="1272" r:id="rId11"/>
    <p:sldId id="1273" r:id="rId12"/>
    <p:sldId id="1241" r:id="rId13"/>
    <p:sldId id="1274" r:id="rId14"/>
    <p:sldId id="1278" r:id="rId15"/>
    <p:sldId id="1279" r:id="rId16"/>
    <p:sldId id="1275" r:id="rId17"/>
    <p:sldId id="1281" r:id="rId18"/>
    <p:sldId id="1277" r:id="rId19"/>
    <p:sldId id="1280" r:id="rId20"/>
    <p:sldId id="1276" r:id="rId21"/>
    <p:sldId id="1282" r:id="rId22"/>
    <p:sldId id="1286" r:id="rId23"/>
    <p:sldId id="1285" r:id="rId24"/>
    <p:sldId id="1283" r:id="rId25"/>
    <p:sldId id="1288" r:id="rId26"/>
    <p:sldId id="1289" r:id="rId27"/>
    <p:sldId id="1284" r:id="rId28"/>
    <p:sldId id="1296" r:id="rId29"/>
    <p:sldId id="1295" r:id="rId30"/>
    <p:sldId id="1291" r:id="rId31"/>
    <p:sldId id="1292" r:id="rId32"/>
    <p:sldId id="1293" r:id="rId33"/>
    <p:sldId id="1298" r:id="rId34"/>
    <p:sldId id="1297" r:id="rId35"/>
    <p:sldId id="1294" r:id="rId36"/>
    <p:sldId id="1248" r:id="rId37"/>
    <p:sldId id="1307" r:id="rId38"/>
    <p:sldId id="1299" r:id="rId39"/>
    <p:sldId id="1300" r:id="rId40"/>
    <p:sldId id="1301" r:id="rId41"/>
    <p:sldId id="1308" r:id="rId42"/>
    <p:sldId id="1309" r:id="rId43"/>
    <p:sldId id="1302" r:id="rId44"/>
    <p:sldId id="1310" r:id="rId45"/>
    <p:sldId id="1311" r:id="rId46"/>
    <p:sldId id="1312" r:id="rId47"/>
    <p:sldId id="1313" r:id="rId48"/>
    <p:sldId id="1314" r:id="rId49"/>
    <p:sldId id="1303" r:id="rId50"/>
    <p:sldId id="1316" r:id="rId51"/>
    <p:sldId id="1315" r:id="rId52"/>
    <p:sldId id="1304" r:id="rId53"/>
    <p:sldId id="1305" r:id="rId54"/>
    <p:sldId id="1317" r:id="rId55"/>
    <p:sldId id="1318" r:id="rId56"/>
    <p:sldId id="1306" r:id="rId57"/>
    <p:sldId id="1249" r:id="rId58"/>
    <p:sldId id="1251" r:id="rId59"/>
    <p:sldId id="1252" r:id="rId60"/>
    <p:sldId id="1319" r:id="rId61"/>
    <p:sldId id="1254" r:id="rId62"/>
    <p:sldId id="1256" r:id="rId63"/>
    <p:sldId id="1257" r:id="rId64"/>
    <p:sldId id="1260" r:id="rId6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第五单元 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实用性阅读与交流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11</a:t>
            </a:r>
            <a:r>
              <a:rPr lang="zh-CN" altLang="en-US" sz="4800" dirty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谏逐客书  与妻书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93288" cy="4474375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628801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开门见山，提出中心论点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，鲜明地突出了观点上的对立。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字领起缪公求士、孝公用商鞅之法、惠王用张仪之计、昭王得范雎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四个史实，历数秦国先君起用的客卿们对秦的贡献，实证客卿有功，而且影响至今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段首言逐客为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，却并不急于继续批驳，而是选取典型事例充分陈述客卿之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功，这样既能避免过分针锋相对，又能给秦王一个正面的良好印象，为下文批驳错误意见作好铺垫。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124745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3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1"/>
            <a:ext cx="11593288" cy="2376263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13285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00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宗室大臣抓住郑国事件，刻意回避客卿的贡献。李斯反其道而行，虽非直斥，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暗地里却一寸不让，可谓明缓暗紧。最后三句，一句反诘，一句假设，一句判断，步步蓄势，作出强有力的总结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628801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92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3505"/>
                <a:ext cx="11485848" cy="4935775"/>
              </a:xfrm>
            </p:spPr>
            <p:txBody>
              <a:bodyPr/>
              <a:lstStyle/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今 陛下 致　昆　山之 玉， 有　 随、　和　　之宝，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现在陛下获得了昆仑山的美玉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拥有隋侯珠、和氏璧这样的宝物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垂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明月之珠，服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太阿之剑，乘纤离之马，建翠　　　　凤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悬挂着明月宝珠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佩带太阿剑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骑纤离骏马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树起以翠羽装饰的凤形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之旗，树 灵 鼍　 之　鼓。此数宝者， 秦 不 生 一 焉， 而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旗帜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立起鳄鱼皮制作的大鼓。这几件宝贝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秦国一个都不出产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陛　下 说之，　何 也？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必　秦国之 所　　生然后可，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陛下却非常喜欢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为什么呢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必须是秦国出产的东西才能使用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3505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则是夜光之璧 不　饰　朝廷，　 犀　　 象　　 之 器　不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那么夜光璧就不该装饰在朝堂里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用犀牛角和象牙制成的器具就不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 玩　　好，郑、卫 之女 不　充　　后宫，而骏 良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能成为供玩赏的宝物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郑国、卫国的美女就不会充满后宫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骏马就不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　实外厩，江南 金锡不为用，西蜀　　丹青　　不为</a:t>
            </a:r>
            <a:endParaRPr lang="en-US" altLang="zh-CN" b="1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会满布在宫外的马舍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江南的铜锡不能用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蜀地出产的丹青颜料也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　　　所以饰后宫、 充下陈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、娱心意、说耳目者， </a:t>
            </a: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能取。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用来装饰后宫、充当侍妾、赏心快意、悦人耳目的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Z31.eps" descr="id:2147492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919742" y="2389749"/>
            <a:ext cx="295950" cy="277936"/>
          </a:xfrm>
          <a:prstGeom prst="rect">
            <a:avLst/>
          </a:prstGeom>
        </p:spPr>
      </p:pic>
      <p:pic>
        <p:nvPicPr>
          <p:cNvPr id="4" name="ZZ32.eps" descr="id:21474921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464788"/>
            <a:ext cx="311185" cy="28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445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出于 秦然后可，则是　　 宛　　　 珠 之 簪、　傅　 玑 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秦国出产的才可以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那么嵌有宛地出产的宝珠的发簪、镶嵌着珠子的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、阿　　　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 衣、锦绣之 饰　　不　进于　 前，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耳饰、东阿所产的细绢做的衣服、锦绣的装饰都不能呈献在您面前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而随俗　 雅化　佳　冶　窈窕　　　 赵 女　不　 立于 侧 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娴雅变化而能随俗、娇美妖冶、窈窕多姿的赵国美女也不会在您身旁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夫击瓮叩缶，弹　筝　搏　　　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而歌呼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侍立。敲击瓮、缶来奏乐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弹着秦筝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拍打大腿以应和节拍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呜呜呀呀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呜呜　　 快 耳者，真秦之声　也；《郑》《卫》《桑间》，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地高唱来使耳朵痛快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是真正的秦国音乐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《郑》《卫》《桑间》等郑国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  <a:blipFill>
                <a:blip r:embed="rId2"/>
                <a:stretch>
                  <a:fillRect l="-796" t="-110" r="-849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962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3505"/>
                <a:ext cx="11485848" cy="49357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《昭》《虞》《武》《象》　者，　异国之乐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卫国一带的乐曲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《韶》《虞》《武》《象》等传说中的古乐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都是别国的音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 今 弃击瓮叩缶 而 就《郑》《卫》，　　　退弹筝而 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乐。如今抛弃敲击瓮、缶而采用郑国、卫国一带的乐曲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摒弃弹筝而采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　《昭》《虞》，若是者　　 何　也？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快意当前，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用《韶》《虞》等古乐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像这样做是为什么呢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因为能让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当时心情愉快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适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而已矣。 今 取人则不　然，不问可 否， 不论曲直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适于观听罢了。现在用人却不是这样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不问行不行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不论是非曲直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3505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5260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 秦 者　　 去，为　客　者逐。然则是所重者在乎色、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是秦国人都要离开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凡是客卿都赶走。那么看重的只是美色、音乐、珠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乐、珠玉，而所轻者在乎人民也。此非所以跨海内、制诸侯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宝玉器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轻视的却是百姓了。这不是能够统一天下、制服诸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之术也。</a:t>
            </a:r>
            <a:r>
              <a:rPr lang="en-US" altLang="zh-CN" b="1" u="sng" baseline="30000" dirty="0" smtClean="0">
                <a:solidFill>
                  <a:srgbClr val="D73100"/>
                </a:solidFill>
                <a:uFill>
                  <a:solidFill>
                    <a:srgbClr val="000000"/>
                  </a:solidFill>
                </a:u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侯的策略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862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2238241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佩带。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古代殿堂下放置礼品、站列婢妾的地方。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傅玑之珥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ěr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镶嵌着珠子的耳饰。傅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附着、加上。玑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不圆的珠子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这里泛指珠子。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细绢。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搏髀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唱歌时拍打大腿以应和节拍。搏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击打、拍打。髀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适于观听。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793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秦王之所好来类比，反复陈说，直击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85132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63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7"/>
            <a:ext cx="11593288" cy="3024335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首先指出秦王对其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的数件宝物的喜爱，然后正面提出疑问。这是正面设问，能引起关注，让人思考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以玩好、美女类比，从反面论述。从反面假设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必出于秦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的后果，揭示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非秦者去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的荒谬。几个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字连用，文气贯通，节奏明快，语气坚决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4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7"/>
            <a:ext cx="11593288" cy="3600399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以音乐类比，对比秦王对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真秦之声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异国之乐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的不同取舍，点出了秦王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的标准，以引出下文对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的论辩。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对比秦王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的不同态度，指出这样做是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人，从而揭示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的本质错误是放弃了对人才的重视，危害的是秦的统一大业。言简意明，震慑人心。整段写法铺张扬厉，运笔气势纵横，论辩酣畅淋漓。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1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《谏 逐 客 书》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据《史记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李斯列传》记载，韩国派水工郑国游说秦王嬴政（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即后来的秦始皇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），倡言凿渠溉田，企图耗费秦国人力而不能攻打韩国，以实施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疲秦计划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此事被发觉，秦王嬴政听信宗室大臣的进言，认为来秦国的客卿大抵都想游间于秦国，就下令驱逐客卿。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李斯也在被驱逐之列。尽管惶恐不安，但他还是在临行前主动上书劝说秦王不要逐客，写下流传千古的《谏逐客书》。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相关链接.eps" descr="id:2147489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220486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41497"/>
                <a:ext cx="11485848" cy="4935775"/>
              </a:xfrm>
            </p:spPr>
            <p:txBody>
              <a:bodyPr/>
              <a:lstStyle/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 闻　地广者 粟　　多， 国 大者 人　　众， 兵 强则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我听说土地多的粮食就充足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国家大的人口就众多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武器强士兵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士　勇。是以 太山不 让　土壤， 故 能 成　其 大；河海不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就勇敢。因此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泰山不丢弃任何土地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所以能成就它的高大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河海不舍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细　流，故能 就　其　深；王者不　却众庶， 故 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弃细小的水流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所以能成就它的深广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君王不拒绝百姓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所以能显示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　其 德。是以 地　无 四　方， 民　无 异　 国，四时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他的恩德。因此土地不分东西南北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百姓不分本国别国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四季就会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丰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41497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6662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41264"/>
                <a:ext cx="11485848" cy="49357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充　美，鬼神　降福，此五帝三王之所以 无敌 也。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裕美好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鬼神都来降福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这正是五帝三王无可匹敌的原因。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然而秦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今乃 弃黔首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 资敌 国，却 宾客以　 业 诸侯，使天下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今天却抛弃平民去资助敌国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拒绝宾客使诸侯成就霸业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使天下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之士退而不敢 西向，裹足不入秦，此所谓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藉 寇兵 而赍盗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才士都退缩着而不敢向西来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止步不入秦国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这叫作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给敌人提供武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粮</a:t>
                </a:r>
                <a:r>
                  <a:rPr lang="en-US" altLang="zh-CN" b="1" u="sng" baseline="30000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者也。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器和粮食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啊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41264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9044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24615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释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舍弃。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黔首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老百姓。黔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黑。平民百姓以黑巾覆头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故称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黔首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藉寇兵而赍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盗粮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给敌人提供武器和粮食。藉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送给、付与。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9682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用客治国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逐客资敌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两种策略，从正反两方面驳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668831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19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7"/>
            <a:ext cx="11593288" cy="3920376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作者再次设喻，从土地、粮食这类人们最易接受的道理说起，排比铺陈，论至五帝三王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的原因正是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不却众庶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，正面论证了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用客治国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为上策。随后再分析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的结果是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使天下之士退而不敢西向，裹足不入秦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用客治国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的结果对比，高下立判，不言自明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此段回扣第一段，引述儒家盛称的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五帝三王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进行理论论证，要言不烦，直击要害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17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indent="619125"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夫物不 产 于秦，　 可　宝 者　 多；士 不 产 于 秦，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9125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物品不出产在秦国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但值得珍视的有很多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人才不出生在秦国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　愿忠者　 众。今　逐　客 以 资敌国， 损民以　 益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但愿意效忠的有很多。现在驱逐客卿来资助敌国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减损百姓来增加仇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仇，内 自　　　　　　虚而外树怨 于诸侯，　　 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敌的实力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对内削弱了自己的国家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对外在诸侯中结怨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那要谋求国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国 无　 危，不 可得 也。</a:t>
            </a:r>
            <a:r>
              <a:rPr lang="en-US" altLang="zh-CN" b="1" u="sng" baseline="30000" dirty="0" smtClean="0">
                <a:solidFill>
                  <a:srgbClr val="D73100"/>
                </a:solidFill>
                <a:uFill>
                  <a:solidFill>
                    <a:srgbClr val="000000"/>
                  </a:solidFill>
                </a:u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家没有危难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是不可能实现的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02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060849"/>
            <a:ext cx="11593288" cy="2808311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56490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夫物不产于秦，可宝者多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呼应第二段，点明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必秦国之所生然后可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的错误态度；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士不产于秦，而愿忠者众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呼应第一段，指出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却客而不内，疏士而不用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的不当做法；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今逐客以资敌国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呼应第三段，阐明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之害。结尾包举全文，宏阔有力，掷地有声。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2060849"/>
            <a:ext cx="981752" cy="55073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全文，进一步论证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危及国家安全。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1412776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64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772816"/>
                <a:ext cx="11485848" cy="3827779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　妻　书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林觉民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意映卿卿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如晤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，吾今以此书与汝永别矣！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吾作此书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我妻见字如面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我今天用这封信来跟你永别了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我写这封信的时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时，尚是 世 中 一 人；汝　看　此　书　时， 吾已 成为阴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还是人世上的一个人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等你看到这封信的时候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我已经成为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阴间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772816"/>
                <a:ext cx="11485848" cy="3827779"/>
              </a:xfrm>
              <a:blipFill>
                <a:blip r:embed="rId2"/>
                <a:stretch>
                  <a:fillRect l="-796" r="-849" b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52" y="1317338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8831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 一 鬼。 吾 　作 　此　书，泪珠和笔墨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齐下， 不能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的一个鬼了。我在写这封信的时候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泪珠与字迹一齐落下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不能够完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书而欲　搁笔，又恐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汝不　察 吾 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，谓 吾忍舍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成信而想把笔放下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又担心你不能体察我的内心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以为我忍心撇下你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 死，谓吾不知汝之不欲吾死也，故 遂　 忍 悲 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去死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以为我不知道你不想让我死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就强忍着悲痛给你说说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言　之。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这些话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7181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24615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卿卿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旧时夫对妻的爱称。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如同见面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旧时书信用语。晤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笔墨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借指写的字迹。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担心。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内心。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抛弃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撇下。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给、跟。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9682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说明写这封遗书的原因和悲痛的心情。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668831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047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93288" cy="3456383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27687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首句点明这是一封绝笔书，交代了写信缘由，即要与妻子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。此句流露出决绝之意，说明作者在写信时已抱定舍生取义、牺牲自我的决心，奠定了全文的基调。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此句从细微处落笔，用动作与神态表现了作者强忍与爱妻离别的痛苦的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，也体现了作者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的交锋，勾勒了一幅令人动容的画面。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772816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1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《与　妻　书》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1911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日，广州起义爆发。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在攻打两广总督署衙门的敢死队中就有林觉民。起义失败后林觉民英勇就义。就在起义的前三天，即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日夜，林觉民写下两封绝笔信，一封写给父亲，一封写给妻子。本文就是写给妻子的那封绝笔书，题目是后人加上的。文章在形式上是一封书信，实际上却是一篇感情真挚、说理深刻、感人至深的抒情散文。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7248"/>
                <a:ext cx="11485848" cy="5308056"/>
              </a:xfrm>
            </p:spPr>
            <p:txBody>
              <a:bodyPr/>
              <a:lstStyle/>
              <a:p>
                <a:pPr indent="61912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爱汝，即此 爱 汝 一 念， 使吾勇于就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死也。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我非常爱你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就是这爱你的一种意念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促使我勇敢地赴死啊。我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吾自 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 以来，常愿 天下有情人 都　成眷属；然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自从与你结成夫妻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常常希望天下有情之人都能结成夫妇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然而现在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遍地　　　 　腥　　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，满　街　狼犬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，称　　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快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满地都是含有血腥气的阴云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街道上都是凶狼恶犬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有几家百姓能够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几家能彀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　　　　　　　　　 司马　　　　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春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称心如意地生活呢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人民的灾难使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我像江州司马白居易那样泪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湿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7248"/>
                <a:ext cx="11485848" cy="5308056"/>
              </a:xfrm>
              <a:blipFill>
                <a:blip r:embed="rId2"/>
                <a:stretch>
                  <a:fillRect l="-796" r="-849" b="-13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13534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7454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，吾不能 学　　　 太　 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忘　　情　　也。语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青衫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我不能够学习那种修养最高的人而忘了喜怒哀乐之情啊。古语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云：仁　 者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老　 吾　老，以　 及　　　 　人　　之 老；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讲仁爱的人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敬爱自家的老人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从而推广到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敬爱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别人家的老人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幼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吾　　幼，以　及　　　　 人　之 幼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。吾充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吾爱汝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爱护自家的小孩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从而推广到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爱护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别人家的小孩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。我扩充我爱你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之心，　　　助 天下 人　　爱 其 所 爱，　 所以　敢 先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帮助天下的人也能爱他们所爱的人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这就是我敢于在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7454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8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1151356"/>
                <a:ext cx="11485848" cy="429386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 而 死，　不顾　汝也。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汝　体吾此心，于啼泣之余，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之前去死而不顾及你的原因。希望你能体谅我这种心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在哭泣之余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亦以天下人　　为　　　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　亦　　　　 乐牺牲吾身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也把天下的人作为自己思念的人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应当也会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像我一样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乐意牺牲我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与汝身之福利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，为天下人谋　 永　 福也。汝其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勿　悲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和你自身的幸福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而为天下人谋求永久的幸福了。你一定不要悲伤啊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1151356"/>
                <a:ext cx="11485848" cy="4293868"/>
              </a:xfrm>
              <a:blipFill>
                <a:blip r:embed="rId2"/>
                <a:stretch>
                  <a:fillRect l="-849" r="-796" b="-2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1840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96752"/>
            <a:ext cx="11485848" cy="3416320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极。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趋向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接近。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碰到。此指结成夫妻。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腥云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含有血腥气的阴云。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狼犬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这里指清朝统治者的爪牙。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chèn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符合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心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快意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心情感到痛快舒畅。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够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司马春衫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白居易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《琵琶行》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座中泣下谁最多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江州司马青衫湿。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这里比喻极度悲伤。春衫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应为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青衫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修养最高的人。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扩充。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念头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想法。此指思念的人。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福利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利益。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句中语气词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表祈求。一说表希望。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7334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深入地阐述了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敢先汝而死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845353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9419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93288" cy="4958289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2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此句是全文的纲领性句子，直接点明了全文的中心。其含意丰富，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勇于就死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看似矛盾，但在有志于济世的革命者看来，它们是统一的：一方面作者深爱妻子，另一方面正因为深爱妻子，更怜天下人置身水火，故而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，自觉承担起为天下人谋幸福的责任。全文抒情、说理也由此展开。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这一部分首先表现晚清的凶残统治给人民带来的痛苦，点明环境之黑暗；然后用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司马春衫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太上之忘情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的典故表明无法无视黑暗现实；接着引用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子》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中的名言说明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推己及人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的道理；最后作者向爱妻表明心迹，希望其能够理解自己的选择与付出。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6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423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 忆　否？四五年 前某　夕，吾尝　语曰：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你还记得吗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四五年前的某天晚上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我曾经对你说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与其让我先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先死也，无宁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汝先吾而死。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汝初闻言而怒，后经吾 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还不如你比我先死。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你刚听到这话就恼怒起来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后来经过我委婉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解，　　虽　 不谓 吾 言为是， 而亦无词相答。吾之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地解释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虽然并不认为我的话是对的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但也无话回答我。我的意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意盖谓以汝　之　弱， 必不能　禁　失 吾之悲，　吾先死，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思是说凭你那样孱弱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一定不能经受住失去我的悲痛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如果我先死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467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1978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留　　苦与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汝，吾　心　不　忍， 故 宁请汝先死， 吾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会把痛苦留给你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我的内心是不忍的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所以宁愿希望你先死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由我来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担　　　　　 　悲也。嗟夫！谁知吾卒先汝而死乎？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承担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失去伴侣的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巨大悲痛。唉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谁知道我最终比你先死呢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19784"/>
              </a:xfrm>
              <a:blipFill>
                <a:blip r:embed="rId2"/>
                <a:stretch>
                  <a:fillRect l="-796" r="-849" b="-6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与其。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汝忆否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领写全段，追忆过去。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437112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16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7"/>
            <a:ext cx="11593288" cy="4104456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2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昔日相厮守，作者曾告诉爱妻愿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汝先吾而死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，传递出不忍爱妻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的心声。其体贴之心、细腻之情极为动人，表现了作者作为丈夫深情、有担当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与使吾先死也，无宁汝先吾而死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相照应，世事本难料，乱世更是难测，作者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卒先汝而死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。昔日的戏言与今日的情形形成对比，流露出作者对爱妻未来痛苦的忧心，以及与爱妻死别的锥心之痛。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6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98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</p:spPr>
            <p:txBody>
              <a:bodyPr/>
              <a:lstStyle/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吾真真不能忘汝也！回忆后街之屋，　入　门 穿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廊，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我实在是不能忘记你啊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回忆后街上的屋子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进入大门穿过走廊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　前 后 厅，又　三四折，有　 小厅，厅旁 一室， 为吾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经过前厅和后厅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又转三四个弯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有一个小厅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小厅旁有一间卧室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汝双栖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之所。初婚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三四个月，适冬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之望日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前后，窗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我和你共同居住的地方。刚结婚三四个月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正逢冬月十五前后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窗外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外疏 梅 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　　　影，　　　　　　依稀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掩 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稀疏的梅枝漏出斑驳的月影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月光与梅影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依稀朦胧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相映成趣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9874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与并肩携手，低低切切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，何事不语？何 情 不 诉？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 今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和你并肩携手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低声细语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什么事情不说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什么感情不倾诉呢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到现在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思　　　 之，空　余　　　泪 痕。又回忆六七年前，吾 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回想起当时的情景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只空空地剩下一些泪痕。又回忆起六七年前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 逃　家　 复 归　也， 汝　 泣　 告我：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望　今后有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背着家里人出走又回来的时候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你小声哭着请求我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希望今后要出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行， 必以告妾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，妾愿　 随君行。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吾亦既许汝矣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远门的话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一定要告诉我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我愿意跟随你一起去。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我也已经答应了你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14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书，上书，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古代臣子向帝王陈述意见的公文文体。亲朋间往来的信件也被称为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为加以区别，前者一般称为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，属公牍文的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，如《论贵粟疏》；后者单称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，如《报任安书》。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4063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前十余日回家，即欲乘便以此　 行　 之 事 语汝，　及 与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十几天前回家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就想顺便把这次出门远行的事情告诉你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但等到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汝相 对，又不能启口，且以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汝之有身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也，更恐　　 不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跟你面对面时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却又不能开口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况且因为你已有身孕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更担心你经受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胜　　　　　 悲， 故　　 惟日日呼酒 买醉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。嗟夫！当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不住这突如其来的悲伤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只好天天喝酒解闷消愁。唉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当时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时余心之悲，盖不能以寸管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形容之。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我内心的悲痛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是不能用笔来形容的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4063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1766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96752"/>
            <a:ext cx="11485848" cy="2792239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双栖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本指鸟儿成双地停在树上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此处比喻夫妻同居。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初婚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新婚。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冬月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农历十一月。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望日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通常指农历每月十五日。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此处指月影穿过疏梅之间的孔隙。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一作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朦胧、不清晰。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掩映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遮掩衬托。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低低切切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轻声细语说私话的样子。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旧时女子自称的谦辞。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有身孕。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呼酒买醉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这里是喝酒解闷消愁的意思。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寸管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7334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回忆最后一次归家的情形，真实再现了作者心知死别，面对爱妻时的不忍与悲苦。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845353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334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93288" cy="4680519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2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此处回忆新婚生活的画面。花前月下，并肩携手，低声细语，无话不谈。情景中句句含情，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的清丽，儿女之情的缠绵，动人心弦。景乐而情哀，催人泪下。新婚的甜蜜生活如在目前，而今却将生离死别，让人不禁声泪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。通过描绘形象来抒情，情景交融，意境全出，使情具象化。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作者本欲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以此行之事语汝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，面对爱妻又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不能启口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，念及妻子的身孕深恐其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不胜悲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，只得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呼酒买醉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。这一系列的真实心理变化，恰恰是深爱妻子的证明，担心妻子不理解而产生误会，因此处处要作解释。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6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58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86145"/>
              </a:xfrm>
            </p:spPr>
            <p:txBody>
              <a:bodyPr/>
              <a:lstStyle/>
              <a:p>
                <a:pPr indent="619125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吾诚 愿 与汝相　　守 以 死，第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以今日事势观之，天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我确实希望和你相依为命直到老死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只是根据现在的局势来看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灾 可以　 死，盗贼可以　 死，　 瓜分　　　之 日可以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灾可以使人死亡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盗贼可以使人死亡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列强瓜分中国的时候可以使人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死，奸官污吏虐　　　 民可 以　　死，　吾　辈　 处　今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死亡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奸官贪官虐待、残害民众可以使人死亡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我们这辈人生活在今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日之中国，　国 中　无　　 地　无　　　时 不可　以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天的中国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整个国家之内没有一个地方没有一个时刻不可以使人死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死。到那时使吾眼睁睁 看汝死，或 使汝眼睁睁看吾死，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亡。到那时让我眼睁睁地看着你死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或者让你眼睁睁地看着我死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86145"/>
              </a:xfrm>
              <a:blipFill>
                <a:blip r:embed="rId2"/>
                <a:stretch>
                  <a:fillRect l="-796" r="-849" b="-1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38166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548680"/>
                <a:ext cx="11485848" cy="5911747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吾 能　　 之　乎？ 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汝能　　 之　乎？即　可 不死，而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我能够忍心这样做呢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还是你能够忍心这样做呢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即使可以不死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离散不 相见，徒使　　　两地　眼成穿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　 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是夫妻分散不能相见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徒然使你我人隔两地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双眼望穿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甚至使骨头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化 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，试问 古　来几曾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　破镜能重圆？　则 较死为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化为石头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试问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自古以来何曾看见过破镜能重圆的呢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那可比死还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苦也，将　奈　之　 何？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今日吾与汝 幸　双　 健。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要痛苦啊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果真如此又将怎么办呢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今天我和你幸运地双双健在。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天下人之不当死 而 死　 与不愿 离而 离　 者，　　 不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天下的人不应当死亡却死亡的和不愿分离却分离的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548680"/>
                <a:ext cx="11485848" cy="5911747"/>
              </a:xfrm>
              <a:blipFill>
                <a:blip r:embed="rId2"/>
                <a:stretch>
                  <a:fillRect l="-796" r="-849" b="-10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84480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　　数 计，钟情　如　我　辈　者，能　 忍　 之　乎？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用数字来计算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像我们这样感情专注的人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能够忍受这种事情吗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此吾所以敢率性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就死不顾 汝也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吾今 死无余憾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，国事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就是我敢于任性赴死而不顾及你的原因啊。我现在死而无憾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国家大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　 不成自有同志者在。依新已五岁，转眼成　人，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事成功还是不成功自有同志们在。依新已经五岁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很快就长大了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其善 抚之，使之肖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我。汝腹中之物，吾疑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女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望你好好地抚育他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使他像我。你肚子里的小孩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我猜测是个女孩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女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0928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也，女必像汝，吾心　甚　慰。 或 又 是 男，则 亦　教　其以 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孩一定像你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我心里十分欣慰。也许又是个男孩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那么也要教导他把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志　 为　　　志， 则 吾死后尚有二　 意洞 　在也。甚幸，甚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父亲的志向作为自己的志向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那么我死后就还有两个意洞存在啊。万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幸！吾家后日　当　甚　贫，贫　　无　所　苦， 清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我家今后的日子必然非常贫困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贫困也没有值得苦恼的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静过日而已。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静过日子罢了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059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475060"/>
            <a:ext cx="11485848" cy="2238241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眼成穿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形容盼望的急切。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骨化石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古代传说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有一男子外出未归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其妻天天登山远望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日久天长变成了一块石头。后人称之为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望夫石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何曾。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率性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任性。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余憾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遗憾。余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遗留、遗存。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估量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猜度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39233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劝慰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妻子不要因其离世而悲伤。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3995340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572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93288" cy="4680519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2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作者分析了当时中国的现实：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盗贼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瓜分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奸官污吏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处今日之中国，国中无地无时不可以死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；即使不死，也要经受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较死为苦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的离散。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句与第二段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所以敢先汝而死，不顾汝也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相照应。前者是从理性的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，向妻子概述必死的原因后得出的结论；此处是从感性的角度，在动情地追忆、直抒钟爱之情后，结合当时的形势向妻子作出的解释。这不是简单的重复，而是深入的论述。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6"/>
            <a:ext cx="981752" cy="55073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3365836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962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0117"/>
              </a:xfrm>
            </p:spPr>
            <p:txBody>
              <a:bodyPr/>
              <a:lstStyle/>
              <a:p>
                <a:pPr indent="619125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 今 与 　汝 无 言 矣。吾居九泉之下　遥　闻汝　哭声，当　　哭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我现在没有什么话对你说了。我在九泉之下远远地听到你的哭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-90170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相和也。吾平日不信有鬼，　今则又望其</a:t>
                </a:r>
                <a:endParaRPr lang="zh-CN" altLang="zh-CN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一定会用哭声同你相应和。我平时不相信有鬼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现在却又希望鬼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-90170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真　有。今人又言心电感应有道，吾亦望　其　言是实，</a:t>
                </a:r>
                <a:endParaRPr lang="zh-CN" altLang="zh-CN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真能存在。现在人又说心灵感应有道理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我也希望他们的话是真的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-90170"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吾之死，吾　 灵 尚 依 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汝也，汝不必 以　 无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那么我死后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我的灵魂还能恋恋不舍地靠近你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你也不必因为失去了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-90170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侣　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Cambria Math" panose="020405030504060302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伴侣而悲伤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0117"/>
              </a:xfrm>
              <a:blipFill>
                <a:blip r:embed="rId2"/>
                <a:stretch>
                  <a:fillRect l="-796" r="-849" b="-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197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772816"/>
                <a:ext cx="11485848" cy="4935775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谏 逐 客 书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斯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 闻　吏　　议　 逐客，窃　以为　过矣。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昔　 缪 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我听说官吏们在议论驱逐客卿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我私意认为是错误的。过去秦穆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公求　　　士，　西　取　由余　于 戎，　 东 得　百里奚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公访求有才干的人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在西边从戎地收用了由余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在东边从宛地聘到了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宛，迎 蹇叔 于 宋，来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丕豹、公孙支于晋。此五子者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百里奚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从宋国迎来蹇叔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从晋国招揽了丕豹和公孙支。这五位先生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772816"/>
                <a:ext cx="11485848" cy="4935775"/>
              </a:xfrm>
              <a:blipFill>
                <a:blip r:embed="rId2"/>
                <a:stretch>
                  <a:fillRect l="-796" r="-849" b="-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1790723" cy="4132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252" y="1317338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599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185416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恋恋不舍。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bàng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靠近。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29872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作者直接倾诉心中所愿。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3059236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171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93288" cy="295232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身为革命者，是不相信有鬼的，至此却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望其真有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，一则说明作者对妻子的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，希望冥冥之中仍能注视着自己心爱的人；二则用来安慰妻子，逝去后的自己仍能与她同悲同喜。这无法实现的心愿，流露出作者对爱妻的不舍与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牵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，也反映了作者为革命而死的高尚胸怀。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5"/>
            <a:ext cx="981752" cy="550739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>
            <a:clrChange>
              <a:clrFrom>
                <a:srgbClr val="FFF8FA"/>
              </a:clrFrom>
              <a:clrTo>
                <a:srgbClr val="FFF8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060847"/>
            <a:ext cx="3429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7768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</p:spPr>
            <p:txBody>
              <a:bodyPr/>
              <a:lstStyle/>
              <a:p>
                <a:pPr indent="61912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吾平生未尝以吾所志　语汝，是　吾不是　处；然 语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我平素不曾把我所追求的告诉你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这是我不对的地方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但是告诉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之，又恐汝日日为吾担忧。吾牺牲百死而不辞，而使汝担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又怕你天天为我担忧。我牺牲一百次也不怕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但是使你担心忧虑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，的的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非吾 所 忍。吾爱汝至，所以为汝谋 者惟恐未尽。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的确不是我能够忍受的。我非常爱你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所以唯恐替你考虑得不周全。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汝幸而偶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我，又　何 不幸而生 今日之中国！吾幸　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你幸运地嫁给了我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可又多么不幸地出生在现在的中国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我幸运地娶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 汝，又 何不幸而　生今日之中国！　　 卒 不忍　独善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到了你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可又多么不幸地出生在现在的中国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终究是不忍心独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善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  <a:blipFill>
                <a:blip r:embed="rId2"/>
                <a:stretch>
                  <a:fillRect l="-796" t="-110" r="-849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2069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29256"/>
                <a:ext cx="11485848" cy="5308056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⓬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嗟夫！　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短　　　　情　长，所未　尽 　者，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其身的。唉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这条手绢很短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而我的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情意深长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没有写完的心里话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尚有万 千，汝可以　　　模拟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得之。吾今 不能见 汝矣！汝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还有万语千言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你可以自己去想象体会这些话。我如今不能见到你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不能舍吾，其时时于梦中得我乎？一恸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。辛未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你不能忘记我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那就常在梦中梦到我吧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大恸。 辛亥三月二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六夜　　四鼓，意洞手书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⓭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Cambria Math" panose="020405030504060302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十六日夜晚四更天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意洞手写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29256"/>
                <a:ext cx="11485848" cy="5308056"/>
              </a:xfrm>
              <a:blipFill>
                <a:blip r:embed="rId2"/>
                <a:stretch>
                  <a:fillRect l="-796" r="-849" b="-1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0836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185416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dídí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的确。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婚配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嫁给。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这封信写在一条白布方巾上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故云。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模拟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想象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揣摩。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大恸。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辛未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应是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辛亥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俗同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廿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590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9"/>
            <a:ext cx="11593288" cy="495828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484784"/>
            <a:ext cx="1148584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句是对全文的总结。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吾爱汝至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是作者改变世界的原动力；念及国之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、民之疾苦，作者又必须忍受悲伤，忍受无限的不舍，与爱妻别离。两难中，作者终究是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不忍独善其身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，作出了为天下人谋永福而献身的选择。其爱情之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，其革命情操之高尚，可歌可泣！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以感叹词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嗟夫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开头，表达了作者深深的感慨。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巾短情长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用比喻的修辞手法，形象地表达了情感之深厚，而文字、言语却难以完全表达出来的意境。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，作者又用一种略带幻想和希望的语气说，或许对方能在梦中与自己相见，这种情感的寄托和期待让人感受到了作者内心深处的柔软和温情。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980728"/>
            <a:ext cx="981752" cy="55073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1655959"/>
            <a:ext cx="314325" cy="31432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3861048"/>
            <a:ext cx="324991" cy="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581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31242"/>
              </a:xfrm>
            </p:spPr>
            <p:txBody>
              <a:bodyPr/>
              <a:lstStyle/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家中 诸　　 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皆 通　文，　　　有　不 解　 处，望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9125"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家中各位伯母、叔母都通晓文章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信中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如有不理解的地方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请其 指教， 当　　　 尽　　吾意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为　 　幸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请她们指教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一定要把完全理解我的心意当作幸运的事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31242"/>
              </a:xfrm>
              <a:blipFill>
                <a:blip r:embed="rId2"/>
                <a:stretch>
                  <a:fillRect l="-796" r="-849" b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0864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诸母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各位伯母、叔母。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尽吾意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完全理解我的心意。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写死后灵魂陪伴妻子的愿望，再次倾诉对妻子的眷恋。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72514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8030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文言文阅读之形容词</a:t>
            </a:r>
            <a:r>
              <a:rPr lang="zh-CN" altLang="zh-CN" sz="2000" b="1" dirty="0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活用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060848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871938"/>
              </p:ext>
            </p:extLst>
          </p:nvPr>
        </p:nvGraphicFramePr>
        <p:xfrm>
          <a:off x="360855" y="2708920"/>
          <a:ext cx="11468704" cy="2891820"/>
        </p:xfrm>
        <a:graphic>
          <a:graphicData uri="http://schemas.openxmlformats.org/drawingml/2006/table">
            <a:tbl>
              <a:tblPr firstRow="1" firstCol="1" bandRow="1"/>
              <a:tblGrid>
                <a:gridCol w="1220271">
                  <a:extLst>
                    <a:ext uri="{9D8B030D-6E8A-4147-A177-3AD203B41FA5}">
                      <a16:colId xmlns:a16="http://schemas.microsoft.com/office/drawing/2014/main" val="898846706"/>
                    </a:ext>
                  </a:extLst>
                </a:gridCol>
                <a:gridCol w="10248433">
                  <a:extLst>
                    <a:ext uri="{9D8B030D-6E8A-4147-A177-3AD203B41FA5}">
                      <a16:colId xmlns:a16="http://schemas.microsoft.com/office/drawing/2014/main" val="1412677781"/>
                    </a:ext>
                  </a:extLst>
                </a:gridCol>
              </a:tblGrid>
              <a:tr h="5143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文化传承与理解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025656"/>
                  </a:ext>
                </a:extLst>
              </a:tr>
              <a:tr h="12859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文言文词类活用是在具体语言环境中，一类词临时改变了原来的语法功能，活用作另一类词的语法现象。词类活用包括形容词活用、动词活用、名词活用等，对这类知识点的考查多见于文言断句题、文言翻译题。文言断句、翻译题是高考文言文阅读的必考题型，准确把握词类活用现象有助于快速疏通文义，正确作答文言断句、翻译等题目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031669"/>
                  </a:ext>
                </a:extLst>
              </a:tr>
              <a:tr h="7715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材料中画波浪线的部分有三处需要断句，请将相应位置的标号涂黑。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把文中画横线的句子翻译成现代汉语。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126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形容词用作名词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形容词在句子中一般起修饰或限定作用。如果形容词在句子中表示修饰与被修饰事物、限定与被限定事物相结合的意义，那么就是活用成了名词。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）处在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宾语或主语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的位置。例如：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明足以察秋毫之末（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）处在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宾语或主语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的位置，且前有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老吾老，以及人之老（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45423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形容词用作动词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后有名词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且形容词不是名词的定语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形容词可做谓语，但是不能带宾语。文言文中，当形容词后面带宾语时，形容词活用为动词。例如：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因人之力而敝之，不仁（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损害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指使宾语所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代表的人或事物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具有这个形容词的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性质或状态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强公室，杜私门（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王者不却众庶，故能明其德（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 产于秦，　而　缪公 用　之，　　并国　二十，　 遂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都不出生在秦国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但是秦穆公任用他们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兼并二十个小国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霸　 西戎。　孝公 用 商鞅之 法， 移　风　易 俗，　民以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是在西戎称霸。秦孝公实行商鞅的新法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转移风气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改变习俗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民众因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殷 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国以 富强，百姓乐　　　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，诸侯 亲　服，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此殷实富裕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国家因此富强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百姓乐于为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国家所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诸侯归附听命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获　楚、魏 之 师， 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地　千里，至今　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治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战胜楚国、魏国的军队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攻克了千里的土地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至今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依然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安定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1222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形容词的意动用法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指主观上认为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后面的宾语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具有这个形容词的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性质或状态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。例如：王无异于百姓以王为爱也（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感到奇怪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493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《谏逐客书》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基础过关提优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P79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591600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409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063038" algn="l"/>
              </a:tabLs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63038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）道虽迩，不行不至；事虽小，不为不成。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荀子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63038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）士不可以不弘毅，任重而道远。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曾子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063038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）埋骨何须桑梓地，人生无处不青山。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）吾心信其可行，则移山填海之难，终有成功之日。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孙中山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）取义成仁今日事，人间遍种自由花。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陈毅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）何世无才，患人不能识之耳。苟能识之，何患无人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司马光《资治通鉴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卷第十九》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）用人之术，任之必专，信之必笃，然后能尽其材，而可共成事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45150" algn="l"/>
                <a:tab pos="968692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欧阳修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林觉民的最后时刻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林觉民被捕后，两广总督张鸣岐、水师提督李准等人亲自提审。在敌人阴森恐怖的法庭上，林觉民大义凛然，慷慨陈词，宣传革命思想和救国的道理。讲到时局险恶时，林觉民捶胸顿足、激愤不已，奉劝清朝官吏洗心革面，去除暴政。阴森恐怖的法庭成了林觉民宣传革命的讲坛，黑暗的牢房也成了他最后一刻与敌人斗争的战场。敌人的铁镣可以锁住林觉民的身躯，却锁不住他献身革命的决心。在被囚禁的日子里，林觉民粒米未进，决心以死报国。凶残的敌人知道，这个铮铮铁骨的汉子是绝不会屈服的；他们也更清楚，这样的人才绝不能留给革命党。几天后，他们对林觉民下了毒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岁的林觉民就这样壮烈地牺牲在敌人的屠刀下。他用自己的热血和生命，谱写了一曲浩然正气之歌。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36190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秦国的人才战略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斯在《谏逐客书》一文中，称赞了秦国成功的人才战略。秦国从秦穆公开始，由一个偏处西部的小国发展成为一统天下的强国，其迅速崛起的秘诀就是成功的人才战略。秦穆公用尽一切办法招揽人才，用五张公羊皮赎来百里奚，用重礼将蹇叔请到秦国，用诡计逼迫戎国大夫由余投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诸多人才的辅佐下，秦国辟地千里，称霸一方。秦孝公发布《求贤令》，用高官厚禄招来卫国的商鞅，实行了变法，使秦国从此国富兵强。也正因为尊重人才、善用人才的政策和作风，各国人才纷纷来秦，并为秦所用，帮助秦国最终统一六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人才战略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尊重人才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唯才是举</a:t>
            </a:r>
            <a:r>
              <a:rPr lang="en-US" altLang="zh-CN" b="1" dirty="0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7248"/>
                <a:ext cx="11485848" cy="5308056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惠王用张仪之计，拔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三川之地，　西并巴、 蜀，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强盛。秦惠王采用张仪的计策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攻取三川之地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在西面兼并巴、蜀两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北　收　 上郡，南取　汉中， 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九夷，制　鄢、郢，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在北面获得上郡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在南面取得汉中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吞并九夷之地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控制楚国鄢、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东　　　据成 皋 之险， 割 膏腴之 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遂 散 六国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郢之地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在东面占有成皋这样的要隘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割取肥沃的土地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于是拆散六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 从，使 之 西 面 事 秦，功施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到今。 昭　王 得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范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国结成的合纵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使他们向西臣服秦国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功绩延续到今天。秦昭王聘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7248"/>
                <a:ext cx="11485848" cy="5308056"/>
              </a:xfrm>
              <a:blipFill>
                <a:blip r:embed="rId2"/>
                <a:stretch>
                  <a:fillRect l="-796" r="-849" b="-13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99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595919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雎，废穰侯，逐华阳，　强公室，　　　杜　 私　 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范雎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罢免穰侯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驱逐华阳君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强化王室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的权力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抑制豪门贵族的势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蚕　 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诸侯，使 秦　 成 帝　 业。 此　四君者，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逐渐侵吞诸侯国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使秦国成就帝王的基业。这四位国君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的大业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皆以 客 之功。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由此观之，客何 负 于 秦　哉！向使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都是依靠客卿的功劳。由此看来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客卿有什么辜负秦国的呢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假使四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　却　客 而不 内， 疏　士而不用， 是　 使国　 无　富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位君王拒绝宾客而不接纳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疏远贤士而不任用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这就会使国家没有富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利之实 而 秦　无 强大之名也。</a:t>
                </a:r>
                <a:r>
                  <a:rPr lang="en-US" altLang="zh-CN" b="1" u="sng" baseline="30000" dirty="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强丰利之实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而秦国也没有强大的威名了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5959195"/>
              </a:xfrm>
              <a:blipFill>
                <a:blip r:embed="rId2"/>
                <a:stretch>
                  <a:fillRect l="-796" r="-849" b="-11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4312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2238241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招致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招揽。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殷盛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殷实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富裕。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乐用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乐于为用。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攻克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占领。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安定强盛。治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社会安定。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攻取。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吞并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囊括。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膏腴之壤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肥沃的土地。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延续。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杜私门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抑制豪门贵族的势力。杜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堵塞、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蚕食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像蚕一样吞食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比喻逐渐侵吞。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793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史实为据，举例说明客卿对秦国的贡献，彰显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85132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2414</Words>
  <Application>Microsoft Office PowerPoint</Application>
  <PresentationFormat>自定义</PresentationFormat>
  <Paragraphs>348</Paragraphs>
  <Slides>64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7" baseType="lpstr">
      <vt:lpstr>MS Mincho</vt:lpstr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595</cp:revision>
  <dcterms:created xsi:type="dcterms:W3CDTF">2020-11-06T05:24:00Z</dcterms:created>
  <dcterms:modified xsi:type="dcterms:W3CDTF">2025-11-07T09:20:52Z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